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38" r:id="rId4"/>
    <p:sldId id="348" r:id="rId5"/>
    <p:sldId id="334" r:id="rId6"/>
    <p:sldId id="349" r:id="rId7"/>
    <p:sldId id="346" r:id="rId8"/>
    <p:sldId id="350" r:id="rId9"/>
    <p:sldId id="34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Ratios, Rates, and Conversions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9035" y="3116429"/>
            <a:ext cx="2714565" cy="674521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2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concept of Ratios, Rates, Unit Rates </a:t>
            </a:r>
            <a:br>
              <a:rPr lang="en-US" sz="2400" dirty="0" smtClean="0"/>
            </a:br>
            <a:r>
              <a:rPr lang="en-US" sz="2400" dirty="0" smtClean="0"/>
              <a:t>and Conversions between different Units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Ratio</a:t>
            </a:r>
            <a:endParaRPr lang="en-US" sz="2400" dirty="0" smtClean="0"/>
          </a:p>
          <a:p>
            <a:r>
              <a:rPr lang="en-US" sz="2400" dirty="0" smtClean="0"/>
              <a:t>Rate, Unit Rate</a:t>
            </a:r>
            <a:endParaRPr lang="en-US" sz="2400" dirty="0" smtClean="0"/>
          </a:p>
          <a:p>
            <a:r>
              <a:rPr lang="en-US" sz="2400" dirty="0" smtClean="0"/>
              <a:t>Conversions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261651" y="313985"/>
                <a:ext cx="8686800" cy="46485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000" b="1" u="sng" dirty="0" smtClean="0">
                    <a:solidFill>
                      <a:srgbClr val="0070C0"/>
                    </a:solidFill>
                  </a:rPr>
                  <a:t>What is a Ratio?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400" dirty="0" smtClean="0"/>
                  <a:t>A ratio is a comparison of a number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 smtClean="0"/>
                  <a:t> and a non-zero number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using division.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400" dirty="0" smtClean="0"/>
                  <a:t>There are three different ways of writing a ratio: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400" dirty="0" smtClean="0"/>
                  <a:t>The ratio is written is simplest form and can be simplified if the quantity in the numerator and denominator is of same units.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400" dirty="0" smtClean="0"/>
              </a:p>
            </p:txBody>
          </p:sp>
        </mc:Choice>
        <mc:Fallback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51" y="313985"/>
                <a:ext cx="8686800" cy="4648539"/>
              </a:xfrm>
              <a:prstGeom prst="rect">
                <a:avLst/>
              </a:prstGeom>
              <a:blipFill rotWithShape="1">
                <a:blip r:embed="rId3"/>
                <a:stretch>
                  <a:fillRect l="-1123" t="-6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3733800" y="2389868"/>
                <a:ext cx="930325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to</a:t>
                </a:r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endParaRPr lang="en-US" sz="2000" b="1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2389868"/>
                <a:ext cx="930325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990600" y="2302043"/>
                <a:ext cx="562856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302043"/>
                <a:ext cx="562856" cy="623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209800" y="2389868"/>
                <a:ext cx="106560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: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2389868"/>
                <a:ext cx="1065607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673550" y="4169813"/>
                <a:ext cx="117216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𝒇𝒕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: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𝒇𝒕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550" y="4169813"/>
                <a:ext cx="1172168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1036" r="-2073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2384464" y="4062931"/>
                <a:ext cx="681056" cy="73141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𝒇𝒕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𝒇𝒕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464" y="4062931"/>
                <a:ext cx="681056" cy="73141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3568400" y="4075554"/>
                <a:ext cx="681056" cy="73141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𝒇𝒕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𝒇𝒕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400" y="4075554"/>
                <a:ext cx="681056" cy="7314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4800600" y="4200145"/>
                <a:ext cx="117216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𝒇𝒕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: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𝒇𝒕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4200145"/>
                <a:ext cx="1172168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1563" r="-2083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ight Arrow 19"/>
          <p:cNvSpPr/>
          <p:nvPr/>
        </p:nvSpPr>
        <p:spPr>
          <a:xfrm>
            <a:off x="1913312" y="4215311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3138512" y="4221717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4342251" y="4234340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2958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Problem 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>1: In the figure below,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𝑷𝑸</m:t>
                    </m:r>
                    <m:r>
                      <a:rPr lang="en-US" sz="22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:</m:t>
                    </m:r>
                    <m:r>
                      <a:rPr lang="en-US" sz="22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𝑸𝑹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 is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 :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. Find the values of 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𝑷𝑸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𝑸𝑹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 if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𝑷𝑹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𝟐𝟖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Let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200" dirty="0" smtClean="0"/>
                  <a:t> be the length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𝑸𝑹</m:t>
                    </m:r>
                  </m:oMath>
                </a14:m>
                <a:r>
                  <a:rPr lang="en-US" sz="2200" dirty="0" smtClean="0"/>
                  <a:t>. Since the ratio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𝑷𝑸</m:t>
                    </m:r>
                    <m:r>
                      <a:rPr lang="en-US" sz="2200" b="1" i="1" smtClean="0">
                        <a:latin typeface="Cambria Math"/>
                      </a:rPr>
                      <m:t> </m:t>
                    </m:r>
                    <m:r>
                      <a:rPr lang="en-US" sz="2200" b="1" i="1" smtClean="0">
                        <a:latin typeface="Cambria Math"/>
                      </a:rPr>
                      <m:t>𝒕𝒐</m:t>
                    </m:r>
                    <m:r>
                      <a:rPr lang="en-US" sz="2200" b="1" i="1" smtClean="0">
                        <a:latin typeface="Cambria Math"/>
                      </a:rPr>
                      <m:t> </m:t>
                    </m:r>
                    <m:r>
                      <a:rPr lang="en-US" sz="2200" b="1" i="1" smtClean="0">
                        <a:latin typeface="Cambria Math"/>
                      </a:rPr>
                      <m:t>𝑸𝑹</m:t>
                    </m:r>
                  </m:oMath>
                </a14:m>
                <a:r>
                  <a:rPr lang="en-US" sz="2200" b="1" dirty="0" smtClean="0"/>
                  <a:t> </a:t>
                </a:r>
                <a:r>
                  <a:rPr lang="en-US" sz="2200" dirty="0" smtClean="0"/>
                  <a:t>is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3</m:t>
                    </m:r>
                    <m:r>
                      <a:rPr lang="en-US" sz="2200" b="0" i="1" dirty="0" smtClean="0">
                        <a:latin typeface="Cambria Math"/>
                      </a:rPr>
                      <m:t> :1</m:t>
                    </m:r>
                  </m:oMath>
                </a14:m>
                <a:r>
                  <a:rPr lang="en-US" sz="2200" dirty="0" smtClean="0"/>
                  <a:t>, we can write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3</m:t>
                    </m:r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 :</m:t>
                    </m:r>
                    <m:r>
                      <a:rPr 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200" dirty="0" smtClean="0"/>
                  <a:t>. </a:t>
                </a:r>
                <a:endParaRPr lang="en-US" sz="22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</a:t>
                </a: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295848"/>
                <a:ext cx="8686800" cy="4724400"/>
              </a:xfrm>
              <a:blipFill rotWithShape="1">
                <a:blip r:embed="rId2"/>
                <a:stretch>
                  <a:fillRect l="-91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053175" y="1247142"/>
                <a:ext cx="4345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𝑷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175" y="1247142"/>
                <a:ext cx="434575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061438" y="2647950"/>
                <a:ext cx="1748562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438" y="2647950"/>
                <a:ext cx="174856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2661203" y="3897273"/>
                <a:ext cx="1578894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𝑸𝑹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1203" y="3897273"/>
                <a:ext cx="1578894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2368168" y="1276350"/>
            <a:ext cx="2514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313083" y="12432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093685" y="12432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865783" y="12432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3914497" y="1257240"/>
                <a:ext cx="4345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𝑸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497" y="1257240"/>
                <a:ext cx="434575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4764040" y="1244218"/>
                <a:ext cx="4345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𝑹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040" y="1244218"/>
                <a:ext cx="434575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3038819" y="1218742"/>
                <a:ext cx="4345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819" y="1218742"/>
                <a:ext cx="434575" cy="400110"/>
              </a:xfrm>
              <a:prstGeom prst="rect">
                <a:avLst/>
              </a:prstGeom>
              <a:blipFill rotWithShape="1">
                <a:blip r:embed="rId9"/>
                <a:stretch>
                  <a:fillRect r="-9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4362516" y="1212086"/>
                <a:ext cx="4345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516" y="1212086"/>
                <a:ext cx="434575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ight Arrow 39"/>
          <p:cNvSpPr/>
          <p:nvPr/>
        </p:nvSpPr>
        <p:spPr>
          <a:xfrm>
            <a:off x="1437340" y="2647950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3904367" y="2659618"/>
                <a:ext cx="50110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</a:rPr>
                  <a:t>By Segment Addition postulate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𝑷𝑸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+ 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𝑸𝑹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 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𝑷𝑹</m:t>
                    </m:r>
                  </m:oMath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67" y="2659618"/>
                <a:ext cx="5011033" cy="369332"/>
              </a:xfrm>
              <a:prstGeom prst="rect">
                <a:avLst/>
              </a:prstGeom>
              <a:blipFill rotWithShape="1">
                <a:blip r:embed="rId11"/>
                <a:stretch>
                  <a:fillRect l="-972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1441832" y="3180813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2079434" y="3181350"/>
                <a:ext cx="131372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9434" y="3181350"/>
                <a:ext cx="1313721" cy="40011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Arrow 44"/>
          <p:cNvSpPr/>
          <p:nvPr/>
        </p:nvSpPr>
        <p:spPr>
          <a:xfrm>
            <a:off x="3572014" y="3196516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4202017" y="3166184"/>
                <a:ext cx="98701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2017" y="3166184"/>
                <a:ext cx="987018" cy="40011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Arrow 46"/>
          <p:cNvSpPr/>
          <p:nvPr/>
        </p:nvSpPr>
        <p:spPr>
          <a:xfrm>
            <a:off x="2075097" y="3927605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>
            <a:off x="2068417" y="4467662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/>
              <p:cNvSpPr/>
              <p:nvPr/>
            </p:nvSpPr>
            <p:spPr>
              <a:xfrm>
                <a:off x="2664875" y="4444618"/>
                <a:ext cx="2189891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𝑷𝑸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9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875" y="4444618"/>
                <a:ext cx="2189891" cy="400110"/>
              </a:xfrm>
              <a:prstGeom prst="rect">
                <a:avLst/>
              </a:prstGeom>
              <a:blipFill rotWithShape="1">
                <a:blip r:embed="rId14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ight Arrow 49"/>
          <p:cNvSpPr/>
          <p:nvPr/>
        </p:nvSpPr>
        <p:spPr>
          <a:xfrm>
            <a:off x="4960629" y="4455840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5560670" y="4423594"/>
                <a:ext cx="1236136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𝑷𝑸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670" y="4423594"/>
                <a:ext cx="1236136" cy="400110"/>
              </a:xfrm>
              <a:prstGeom prst="rect">
                <a:avLst/>
              </a:prstGeom>
              <a:blipFill rotWithShape="1">
                <a:blip r:embed="rId15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454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34671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 smtClean="0">
                    <a:solidFill>
                      <a:srgbClr val="0070C0"/>
                    </a:solidFill>
                  </a:rPr>
                  <a:t>Rate</a:t>
                </a:r>
                <a:endParaRPr lang="en-US" sz="2000" b="1" u="sng" dirty="0" smtClean="0">
                  <a:solidFill>
                    <a:srgbClr val="0070C0"/>
                  </a:solidFill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 smtClean="0"/>
                  <a:t>It is a comparison of two numbers with different units using division.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Example: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 smtClean="0"/>
                  <a:t>2000 miles per 20 hours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 smtClean="0"/>
                  <a:t>	 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 smtClean="0">
                    <a:solidFill>
                      <a:srgbClr val="0070C0"/>
                    </a:solidFill>
                  </a:rPr>
                  <a:t>Unit Rate</a:t>
                </a:r>
                <a:endParaRPr lang="en-US" sz="2000" b="1" u="sng" dirty="0">
                  <a:solidFill>
                    <a:srgbClr val="0070C0"/>
                  </a:solidFill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It is </a:t>
                </a:r>
                <a:r>
                  <a:rPr lang="en-US" sz="2000" dirty="0" smtClean="0"/>
                  <a:t>the rate having 1 as the denominator.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2000 miles per 20 </a:t>
                </a:r>
                <a:r>
                  <a:rPr lang="en-US" sz="2000" dirty="0" smtClean="0"/>
                  <a:t>hours, so in 1 hour,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>
                            <a:latin typeface="Cambria Math"/>
                          </a:rPr>
                          <m:t>𝟐𝟎𝟎𝟎</m:t>
                        </m:r>
                        <m:r>
                          <a:rPr lang="en-US" sz="2000" b="1" i="1">
                            <a:latin typeface="Cambria Math"/>
                          </a:rPr>
                          <m:t> </m:t>
                        </m:r>
                        <m:r>
                          <a:rPr lang="en-US" sz="2000" b="1" i="1">
                            <a:latin typeface="Cambria Math"/>
                          </a:rPr>
                          <m:t>𝒎𝒊𝒍𝒆𝒔</m:t>
                        </m:r>
                      </m:num>
                      <m:den>
                        <m:r>
                          <a:rPr lang="en-US" sz="2000" b="1" i="1">
                            <a:latin typeface="Cambria Math"/>
                          </a:rPr>
                          <m:t>𝟐𝟎</m:t>
                        </m:r>
                        <m:r>
                          <a:rPr lang="en-US" sz="2000" b="1" i="1">
                            <a:latin typeface="Cambria Math"/>
                          </a:rPr>
                          <m:t> </m:t>
                        </m:r>
                        <m:r>
                          <a:rPr lang="en-US" sz="2000" b="1" i="1">
                            <a:latin typeface="Cambria Math"/>
                          </a:rPr>
                          <m:t>𝒉𝒐𝒖𝒓𝒔</m:t>
                        </m:r>
                      </m:den>
                    </m:f>
                  </m:oMath>
                </a14:m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346710"/>
                <a:ext cx="8846128" cy="4724400"/>
              </a:xfrm>
              <a:blipFill rotWithShape="1">
                <a:blip r:embed="rId2"/>
                <a:stretch>
                  <a:fillRect l="-689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>
          <a:xfrm>
            <a:off x="3105727" y="1714665"/>
            <a:ext cx="503802" cy="37785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3755834" y="1538837"/>
                <a:ext cx="1498759" cy="6950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/>
                            </a:rPr>
                            <m:t>𝟐𝟎𝟎𝟎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𝒎𝒊𝒍𝒆𝒔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/>
                            </a:rPr>
                            <m:t>𝟐𝟎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𝒉𝒐𝒖𝒓𝒔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834" y="1538837"/>
                <a:ext cx="1498759" cy="6950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6096000" y="3714750"/>
                <a:ext cx="1498759" cy="6950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/>
                            </a:rPr>
                            <m:t>𝟏𝟎𝟎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𝒎𝒊𝒍𝒆𝒔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𝒉𝒐𝒖𝒓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714750"/>
                <a:ext cx="1498759" cy="69506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ight Arrow 21"/>
          <p:cNvSpPr/>
          <p:nvPr/>
        </p:nvSpPr>
        <p:spPr>
          <a:xfrm>
            <a:off x="5486400" y="3873355"/>
            <a:ext cx="503802" cy="37785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99" y="284344"/>
            <a:ext cx="900462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</a:t>
            </a:r>
            <a:r>
              <a:rPr lang="en-US" sz="2000" b="1" dirty="0" smtClean="0">
                <a:solidFill>
                  <a:srgbClr val="0070C0"/>
                </a:solidFill>
              </a:rPr>
              <a:t>2: </a:t>
            </a:r>
            <a:r>
              <a:rPr lang="en-US" sz="2000" b="1" dirty="0" smtClean="0">
                <a:solidFill>
                  <a:srgbClr val="0070C0"/>
                </a:solidFill>
              </a:rPr>
              <a:t>Two shops are selling T-shirts in deals (given below). Which shop is offerin</a:t>
            </a:r>
            <a:r>
              <a:rPr lang="en-US" sz="2000" b="1" dirty="0" smtClean="0">
                <a:solidFill>
                  <a:srgbClr val="0070C0"/>
                </a:solidFill>
              </a:rPr>
              <a:t>g the best deal?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	Shop 1: 3 T-shirts for 27$		Shop 2: 4 T-shirts for 20$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/>
              <a:t>So, Shop 2 has the best deal.</a:t>
            </a:r>
            <a:endParaRPr lang="en-US" sz="2000" b="1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>
          <a:xfrm>
            <a:off x="3124200" y="3199017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28600" y="1605498"/>
            <a:ext cx="3733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smtClean="0"/>
              <a:t>Find the unit Rate of each T-shirt</a:t>
            </a:r>
            <a:endParaRPr lang="en-US" sz="2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114541" y="2231871"/>
                <a:ext cx="3961918" cy="6890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$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𝑻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𝒔𝒉𝒊𝒓𝒕𝒔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$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𝒑𝒆𝒓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𝑻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𝒔𝒉𝒊𝒓𝒕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41" y="2231871"/>
                <a:ext cx="3961918" cy="689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3886200" y="3227562"/>
                <a:ext cx="1196247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$&lt;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$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3227562"/>
                <a:ext cx="1196247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74035" y="1622731"/>
            <a:ext cx="3733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smtClean="0"/>
              <a:t>Find the unit Rate of each T-shirt</a:t>
            </a:r>
            <a:endParaRPr lang="en-US" sz="2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4857510" y="2212784"/>
                <a:ext cx="3961918" cy="6890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𝟎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$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𝑻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𝒔𝒉𝒊𝒓𝒕𝒔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$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𝒑𝒆𝒓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𝑻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𝒔𝒉𝒊𝒓𝒕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510" y="2212784"/>
                <a:ext cx="3961918" cy="6890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0641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5852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Conversion of Units</a:t>
            </a:r>
            <a:endParaRPr lang="en-US" sz="2000" b="1" u="sng" dirty="0" smtClean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 smtClean="0"/>
              <a:t>Conversion of units means converting from one unit of measurement to another using a pre-defined conversion factor.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/>
            </a:r>
            <a:br>
              <a:rPr lang="en-US" sz="2000" dirty="0" smtClean="0">
                <a:solidFill>
                  <a:srgbClr val="0070C0"/>
                </a:solidFill>
              </a:rPr>
            </a:br>
            <a:r>
              <a:rPr lang="en-US" sz="2000" b="1" dirty="0" smtClean="0">
                <a:solidFill>
                  <a:srgbClr val="0070C0"/>
                </a:solidFill>
              </a:rPr>
              <a:t>Conversion Factor: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It is a ratio of two equivalent measures in different units. It is always equal to 1.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Example: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	</a:t>
            </a:r>
          </a:p>
          <a:p>
            <a:pPr algn="just">
              <a:spcAft>
                <a:spcPts val="600"/>
              </a:spcAft>
            </a:pPr>
            <a:r>
              <a:rPr lang="en-US" sz="2000" dirty="0" smtClean="0"/>
              <a:t>When going from larger to smaller unit, we multipl</a:t>
            </a:r>
            <a:r>
              <a:rPr lang="en-US" sz="2000" dirty="0" smtClean="0"/>
              <a:t>y with the conversion factor.</a:t>
            </a:r>
          </a:p>
          <a:p>
            <a:pPr algn="just">
              <a:spcAft>
                <a:spcPts val="600"/>
              </a:spcAft>
            </a:pPr>
            <a:r>
              <a:rPr lang="en-US" sz="2000" dirty="0" smtClean="0"/>
              <a:t>When going from smaller to larger unit, we divide with the conversion factor.</a:t>
            </a: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295400" y="2921765"/>
                <a:ext cx="1498759" cy="6950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𝒇𝒕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/>
                            </a:rPr>
                            <m:t>𝟏𝟐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𝒊𝒏𝒄𝒉𝒆𝒔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2921765"/>
                <a:ext cx="1498759" cy="6950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2921306" y="2985559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3697647" y="3009373"/>
                <a:ext cx="2169753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latin typeface="Cambria Math"/>
                        </a:rPr>
                        <m:t>𝒇𝒕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𝟏𝟐</m:t>
                      </m:r>
                      <m:r>
                        <a:rPr lang="en-US" sz="2000" b="1" i="1" smtClean="0"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latin typeface="Cambria Math"/>
                        </a:rPr>
                        <m:t>𝒊𝒏𝒄𝒉𝒆𝒔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647" y="3009373"/>
                <a:ext cx="2169753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022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67" y="386022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Different Conversion of Units</a:t>
            </a:r>
            <a:endParaRPr lang="en-US" sz="2000" b="1" u="sng" dirty="0" smtClean="0">
              <a:solidFill>
                <a:srgbClr val="0070C0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942109" y="1047750"/>
                <a:ext cx="2639291" cy="1371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/>
                  <a:t>Length: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𝒊𝒏𝒄𝒉𝒆𝒔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𝒇𝒐𝒐𝒕</m:t>
                      </m:r>
                    </m:oMath>
                  </m:oMathPara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𝒇𝒆𝒆𝒕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𝒚𝒂𝒓𝒅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𝟓𝟐𝟖𝟎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𝒇𝒆𝒆𝒕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𝒎𝒊𝒍𝒆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109" y="1047750"/>
                <a:ext cx="2639291" cy="1371600"/>
              </a:xfrm>
              <a:prstGeom prst="rect">
                <a:avLst/>
              </a:prstGeom>
              <a:blipFill rotWithShape="1">
                <a:blip r:embed="rId3"/>
                <a:stretch>
                  <a:fillRect t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855810" y="2879535"/>
                <a:ext cx="2791692" cy="101566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/>
                  <a:t>Weight: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𝒐𝒖𝒏𝒄𝒆𝒔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𝒑𝒐𝒖𝒏𝒅</m:t>
                      </m:r>
                    </m:oMath>
                  </m:oMathPara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𝟐𝟎𝟎𝟎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𝒑𝒐𝒖𝒏𝒅𝒔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𝒕𝒐𝒏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810" y="2879535"/>
                <a:ext cx="2791692" cy="1015663"/>
              </a:xfrm>
              <a:prstGeom prst="rect">
                <a:avLst/>
              </a:prstGeom>
              <a:blipFill rotWithShape="1">
                <a:blip r:embed="rId4"/>
                <a:stretch>
                  <a:fillRect t="-2994" b="-4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4746434" y="895350"/>
                <a:ext cx="2971800" cy="163121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/>
                  <a:t>Capacity: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𝒐𝒖𝒏𝒄𝒆𝒔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𝒄𝒖𝒑</m:t>
                      </m:r>
                    </m:oMath>
                  </m:oMathPara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𝒄𝒖𝒑𝒔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𝒑𝒊𝒏𝒕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𝒑𝒊𝒏𝒕𝒔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𝒒𝒖𝒂𝒓𝒕</m:t>
                      </m:r>
                    </m:oMath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𝒒𝒖𝒂𝒓𝒕𝒔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𝒈𝒂𝒍𝒍𝒐𝒏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34" y="895350"/>
                <a:ext cx="2971800" cy="1631216"/>
              </a:xfrm>
              <a:prstGeom prst="rect">
                <a:avLst/>
              </a:prstGeom>
              <a:blipFill rotWithShape="1">
                <a:blip r:embed="rId5"/>
                <a:stretch>
                  <a:fillRect t="-1873" b="-2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4742761" y="2747331"/>
                <a:ext cx="2985571" cy="132343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/>
                  <a:t>Time: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𝒔𝒆𝒄𝒐𝒏𝒅𝒔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𝒎𝒊𝒏𝒖𝒕𝒆</m:t>
                      </m:r>
                    </m:oMath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𝟔𝟎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𝒎𝒊𝒏𝒖𝒕𝒆𝒔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𝒉𝒐𝒖𝒓</m:t>
                      </m:r>
                    </m:oMath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𝒉𝒐𝒖𝒓𝒔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𝒅𝒂𝒚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761" y="2747331"/>
                <a:ext cx="2985571" cy="1323439"/>
              </a:xfrm>
              <a:prstGeom prst="rect">
                <a:avLst/>
              </a:prstGeom>
              <a:blipFill rotWithShape="1">
                <a:blip r:embed="rId6"/>
                <a:stretch>
                  <a:fillRect l="-816" t="-2304" b="-3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460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66" y="361950"/>
            <a:ext cx="900462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</a:t>
            </a:r>
            <a:r>
              <a:rPr lang="en-US" sz="2000" b="1" dirty="0" smtClean="0">
                <a:solidFill>
                  <a:srgbClr val="0070C0"/>
                </a:solidFill>
              </a:rPr>
              <a:t> 3: Convert 36 inches to yards.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70C0"/>
                </a:solidFill>
              </a:rPr>
              <a:t/>
            </a:r>
            <a:br>
              <a:rPr lang="en-US" sz="2000" dirty="0">
                <a:solidFill>
                  <a:srgbClr val="0070C0"/>
                </a:solidFill>
              </a:rPr>
            </a:br>
            <a:r>
              <a:rPr lang="en-US" sz="2000" dirty="0" smtClean="0"/>
              <a:t>First we will convert 36 inches to feet. Since foot is greater than inches, we will divide with the conversion factor: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 smtClean="0"/>
              <a:t>Now </a:t>
            </a:r>
            <a:r>
              <a:rPr lang="en-US" sz="2000" dirty="0"/>
              <a:t>we will convert </a:t>
            </a:r>
            <a:r>
              <a:rPr lang="en-US" sz="2000" dirty="0" smtClean="0"/>
              <a:t>3 feet </a:t>
            </a:r>
            <a:r>
              <a:rPr lang="en-US" sz="2000" dirty="0"/>
              <a:t>to </a:t>
            </a:r>
            <a:r>
              <a:rPr lang="en-US" sz="2000" dirty="0" smtClean="0"/>
              <a:t>yards. </a:t>
            </a:r>
            <a:r>
              <a:rPr lang="en-US" sz="2000" dirty="0"/>
              <a:t>Since </a:t>
            </a:r>
            <a:r>
              <a:rPr lang="en-US" sz="2000" dirty="0" smtClean="0"/>
              <a:t>yards </a:t>
            </a:r>
            <a:r>
              <a:rPr lang="en-US" sz="2000" dirty="0"/>
              <a:t>is greater than </a:t>
            </a:r>
            <a:r>
              <a:rPr lang="en-US" sz="2000" dirty="0" smtClean="0"/>
              <a:t>foot, </a:t>
            </a:r>
            <a:r>
              <a:rPr lang="en-US" sz="2000" dirty="0"/>
              <a:t>we will divide with the conversion factor: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1054872" y="1938748"/>
                <a:ext cx="2956178" cy="6950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𝒊𝒏𝒄𝒉𝒆𝒔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𝒇𝒐𝒐𝒕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𝒊𝒏𝒄𝒉𝒆𝒔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872" y="1938748"/>
                <a:ext cx="2956178" cy="6950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4139590" y="2057679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4954966" y="2086224"/>
                <a:ext cx="988634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𝒇𝒆𝒆𝒕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4966" y="2086224"/>
                <a:ext cx="988634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RATIOS, RATES, AND CONVERSIONS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Rectangle 23"/>
              <p:cNvSpPr/>
              <p:nvPr/>
            </p:nvSpPr>
            <p:spPr>
              <a:xfrm>
                <a:off x="1512779" y="3486150"/>
                <a:ext cx="2221021" cy="73090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𝒇𝒆𝒆𝒕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𝒚𝒂𝒓𝒅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𝒇𝒆𝒆𝒕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2779" y="3486150"/>
                <a:ext cx="2221021" cy="73090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ight Arrow 24"/>
          <p:cNvSpPr/>
          <p:nvPr/>
        </p:nvSpPr>
        <p:spPr>
          <a:xfrm>
            <a:off x="4011050" y="3605081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4856732" y="3633626"/>
                <a:ext cx="988634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𝒚𝒂𝒓𝒅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6732" y="3633626"/>
                <a:ext cx="988634" cy="400110"/>
              </a:xfrm>
              <a:prstGeom prst="rect">
                <a:avLst/>
              </a:prstGeom>
              <a:blipFill rotWithShape="1">
                <a:blip r:embed="rId6"/>
                <a:stretch>
                  <a:fillRect r="-4268" b="-1176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035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4529</TotalTime>
  <Words>428</Words>
  <Application>Microsoft Office PowerPoint</Application>
  <PresentationFormat>On-screen Show (16:9)</PresentationFormat>
  <Paragraphs>100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Ratios, Rates, and Conversions</vt:lpstr>
      <vt:lpstr>RATIOS, RATES, AND CONVERSIONS</vt:lpstr>
      <vt:lpstr>RATIOS, RATES, AND CONVERSIONS</vt:lpstr>
      <vt:lpstr>RATIOS, RATES, AND CONVERSIONS</vt:lpstr>
      <vt:lpstr>RATIOS, RATES, AND CONVERSIONS</vt:lpstr>
      <vt:lpstr>RATIOS, RATES, AND CONVERSIONS</vt:lpstr>
      <vt:lpstr>RATIOS, RATES, AND CONVERSIONS</vt:lpstr>
      <vt:lpstr>RATIOS, RATES, AND CONVERSIONS</vt:lpstr>
      <vt:lpstr>RATIOS, RATES, AND CONVERSIONS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372</cp:revision>
  <dcterms:created xsi:type="dcterms:W3CDTF">2016-10-20T15:06:14Z</dcterms:created>
  <dcterms:modified xsi:type="dcterms:W3CDTF">2016-12-22T16:13:59Z</dcterms:modified>
</cp:coreProperties>
</file>